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 id="2147483935" r:id="rId2"/>
    <p:sldMasterId id="2147483947" r:id="rId3"/>
    <p:sldMasterId id="2147483959" r:id="rId4"/>
    <p:sldMasterId id="2147483977" r:id="rId5"/>
    <p:sldMasterId id="2147483995" r:id="rId6"/>
    <p:sldMasterId id="2147484013" r:id="rId7"/>
    <p:sldMasterId id="2147484025" r:id="rId8"/>
  </p:sldMasterIdLst>
  <p:sldIdLst>
    <p:sldId id="266" r:id="rId9"/>
    <p:sldId id="256" r:id="rId10"/>
    <p:sldId id="257" r:id="rId11"/>
    <p:sldId id="258" r:id="rId12"/>
    <p:sldId id="259" r:id="rId13"/>
    <p:sldId id="260" r:id="rId14"/>
    <p:sldId id="261" r:id="rId15"/>
    <p:sldId id="262" r:id="rId16"/>
    <p:sldId id="263" r:id="rId17"/>
    <p:sldId id="264"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9" d="100"/>
          <a:sy n="89" d="100"/>
        </p:scale>
        <p:origin x="61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A216E1-659D-4248-92DE-89ADE264E96F}"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35508806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4626202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9734596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6367766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41026490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6389505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539089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7970098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7C0F5E80-111F-4CCE-9B96-8EE5EDB029DC}" type="datetimeFigureOut">
              <a:rPr lang="en-US" smtClean="0"/>
              <a:t>5/27/2024</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12591447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F5E80-111F-4CCE-9B96-8EE5EDB029DC}"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7251777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C0F5E80-111F-4CCE-9B96-8EE5EDB029DC}" type="datetimeFigureOut">
              <a:rPr lang="en-US" smtClean="0"/>
              <a:t>5/27/2024</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41947912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697779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4171300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40191319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3412131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6852856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428448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31415028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A216E1-659D-4248-92DE-89ADE264E96F}"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40592102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A216E1-659D-4248-92DE-89ADE264E96F}"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8230676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7954016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9668112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911ED510-B779-440D-93EB-F526EF4E1FA4}"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912863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712064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9533074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6363863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478180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A216E1-659D-4248-92DE-89ADE264E96F}"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0561319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A216E1-659D-4248-92DE-89ADE264E96F}"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1ED510-B779-440D-93EB-F526EF4E1FA4}"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579829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1A216E1-659D-4248-92DE-89ADE264E96F}"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7960624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4192869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323692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5159712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6793809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911ED510-B779-440D-93EB-F526EF4E1FA4}" type="slidenum">
              <a:rPr lang="en-US" smtClean="0"/>
              <a:t>‹#›</a:t>
            </a:fld>
            <a:endParaRPr lang="en-US"/>
          </a:p>
        </p:txBody>
      </p:sp>
    </p:spTree>
    <p:extLst>
      <p:ext uri="{BB962C8B-B14F-4D97-AF65-F5344CB8AC3E}">
        <p14:creationId xmlns:p14="http://schemas.microsoft.com/office/powerpoint/2010/main" val="34488377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31489099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8642883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11ED510-B779-440D-93EB-F526EF4E1FA4}" type="slidenum">
              <a:rPr lang="en-US" smtClean="0"/>
              <a:t>‹#›</a:t>
            </a:fld>
            <a:endParaRPr lang="en-US"/>
          </a:p>
        </p:txBody>
      </p:sp>
    </p:spTree>
    <p:extLst>
      <p:ext uri="{BB962C8B-B14F-4D97-AF65-F5344CB8AC3E}">
        <p14:creationId xmlns:p14="http://schemas.microsoft.com/office/powerpoint/2010/main" val="42295291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35247271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A216E1-659D-4248-92DE-89ADE264E96F}"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37354269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A216E1-659D-4248-92DE-89ADE264E96F}"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3320048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216E1-659D-4248-92DE-89ADE264E96F}"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7208198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911ED510-B779-440D-93EB-F526EF4E1FA4}" type="slidenum">
              <a:rPr lang="en-US" smtClean="0"/>
              <a:t>‹#›</a:t>
            </a:fld>
            <a:endParaRPr lang="en-US"/>
          </a:p>
        </p:txBody>
      </p:sp>
    </p:spTree>
    <p:extLst>
      <p:ext uri="{BB962C8B-B14F-4D97-AF65-F5344CB8AC3E}">
        <p14:creationId xmlns:p14="http://schemas.microsoft.com/office/powerpoint/2010/main" val="947537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9327529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41956394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911ED510-B779-440D-93EB-F526EF4E1FA4}" type="slidenum">
              <a:rPr lang="en-US" smtClean="0"/>
              <a:t>‹#›</a:t>
            </a:fld>
            <a:endParaRPr lang="en-US"/>
          </a:p>
        </p:txBody>
      </p:sp>
    </p:spTree>
    <p:extLst>
      <p:ext uri="{BB962C8B-B14F-4D97-AF65-F5344CB8AC3E}">
        <p14:creationId xmlns:p14="http://schemas.microsoft.com/office/powerpoint/2010/main" val="30136163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3727801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11ED510-B779-440D-93EB-F526EF4E1FA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13684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103258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2779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1601270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A216E1-659D-4248-92DE-89ADE264E96F}"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1ED510-B779-440D-93EB-F526EF4E1FA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54335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A216E1-659D-4248-92DE-89ADE264E96F}"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1ED510-B779-440D-93EB-F526EF4E1FA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99388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216E1-659D-4248-92DE-89ADE264E96F}"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9159977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0367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8956906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4182274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A216E1-659D-4248-92DE-89ADE264E96F}"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8034352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9320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10271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40872381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03455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60972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41110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216E1-659D-4248-92DE-89ADE264E96F}"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ED510-B779-440D-93EB-F526EF4E1FA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51655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2451409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3430504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10069075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A216E1-659D-4248-92DE-89ADE264E96F}"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2777315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491655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F5E80-111F-4CCE-9B96-8EE5EDB029DC}"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1351889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F5E80-111F-4CCE-9B96-8EE5EDB029DC}"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6222034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C0F5E80-111F-4CCE-9B96-8EE5EDB029DC}"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4473225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19577951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41863786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7487140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17131497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1C9FB6E0-88B4-49C8-B30D-CC78A9946465}"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5566608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10664369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216E1-659D-4248-92DE-89ADE264E96F}"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1347641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0F5E80-111F-4CCE-9B96-8EE5EDB029DC}"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6275457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0F5E80-111F-4CCE-9B96-8EE5EDB029DC}"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0428701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488431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1C9FB6E0-88B4-49C8-B30D-CC78A9946465}" type="slidenum">
              <a:rPr lang="en-US" smtClean="0"/>
              <a:t>‹#›</a:t>
            </a:fld>
            <a:endParaRPr lang="en-US"/>
          </a:p>
        </p:txBody>
      </p:sp>
    </p:spTree>
    <p:extLst>
      <p:ext uri="{BB962C8B-B14F-4D97-AF65-F5344CB8AC3E}">
        <p14:creationId xmlns:p14="http://schemas.microsoft.com/office/powerpoint/2010/main" val="1668233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41002293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9367371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915055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8775556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F5E80-111F-4CCE-9B96-8EE5EDB029DC}"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4573633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8094067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18118811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2746716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3441776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41986230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1372233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8349362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501951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7606396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17740830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17488359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15364938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216E1-659D-4248-92DE-89ADE264E96F}"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ED510-B779-440D-93EB-F526EF4E1FA4}" type="slidenum">
              <a:rPr lang="en-US" smtClean="0"/>
              <a:t>‹#›</a:t>
            </a:fld>
            <a:endParaRPr lang="en-US"/>
          </a:p>
        </p:txBody>
      </p:sp>
    </p:spTree>
    <p:extLst>
      <p:ext uri="{BB962C8B-B14F-4D97-AF65-F5344CB8AC3E}">
        <p14:creationId xmlns:p14="http://schemas.microsoft.com/office/powerpoint/2010/main" val="23055682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8170672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C9FB6E0-88B4-49C8-B30D-CC78A9946465}"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5969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9295202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C0F5E80-111F-4CCE-9B96-8EE5EDB029DC}" type="datetimeFigureOut">
              <a:rPr lang="en-US" smtClean="0"/>
              <a:t>5/27/2024</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C9FB6E0-88B4-49C8-B30D-CC78A9946465}"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794368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9673813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F5E80-111F-4CCE-9B96-8EE5EDB029DC}"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4332818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F5E80-111F-4CCE-9B96-8EE5EDB029DC}"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2093471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0F5E80-111F-4CCE-9B96-8EE5EDB029DC}"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38447475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C9FB6E0-88B4-49C8-B30D-CC78A9946465}"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6217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extLst>
    <p:ext uri="{DCECCB84-F9BA-43D5-87BE-67443E8EF086}">
      <p15:sldGuideLst xmlns:p15="http://schemas.microsoft.com/office/powerpoint/2012/main">
        <p15:guide id="1" orient="horz" pos="69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7C0F5E80-111F-4CCE-9B96-8EE5EDB029DC}" type="datetimeFigureOut">
              <a:rPr lang="en-US" smtClean="0"/>
              <a:t>5/27/2024</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1C9FB6E0-88B4-49C8-B30D-CC78A9946465}" type="slidenum">
              <a:rPr lang="en-US" smtClean="0"/>
              <a:t>‹#›</a:t>
            </a:fld>
            <a:endParaRPr lang="en-US"/>
          </a:p>
        </p:txBody>
      </p:sp>
    </p:spTree>
    <p:extLst>
      <p:ext uri="{BB962C8B-B14F-4D97-AF65-F5344CB8AC3E}">
        <p14:creationId xmlns:p14="http://schemas.microsoft.com/office/powerpoint/2010/main" val="41415557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3.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8.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7.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5.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11.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21" Type="http://schemas.openxmlformats.org/officeDocument/2006/relationships/image" Target="../media/image17.png"/><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image" Target="../media/image16.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15.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1A216E1-659D-4248-92DE-89ADE264E96F}" type="datetimeFigureOut">
              <a:rPr lang="en-US" smtClean="0"/>
              <a:t>5/27/2024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11ED510-B779-440D-93EB-F526EF4E1FA4}" type="slidenum">
              <a:rPr lang="en-US" smtClean="0"/>
              <a:t>‹#›</a:t>
            </a:fld>
            <a:endParaRPr lang="en-US"/>
          </a:p>
        </p:txBody>
      </p:sp>
    </p:spTree>
    <p:extLst>
      <p:ext uri="{BB962C8B-B14F-4D97-AF65-F5344CB8AC3E}">
        <p14:creationId xmlns:p14="http://schemas.microsoft.com/office/powerpoint/2010/main" val="1877897676"/>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Lst>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11A216E1-659D-4248-92DE-89ADE264E96F}" type="datetimeFigureOut">
              <a:rPr lang="en-US" smtClean="0"/>
              <a:t>5/27/2024</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911ED510-B779-440D-93EB-F526EF4E1FA4}"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5958177"/>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Lst>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1A216E1-659D-4248-92DE-89ADE264E96F}" type="datetimeFigureOut">
              <a:rPr lang="en-US" smtClean="0"/>
              <a:t>5/27/2024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911ED510-B779-440D-93EB-F526EF4E1FA4}"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10546894"/>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Lst>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A216E1-659D-4248-92DE-89ADE264E96F}" type="datetimeFigureOut">
              <a:rPr lang="en-US" smtClean="0"/>
              <a:t>5/27/2024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1ED510-B779-440D-93EB-F526EF4E1FA4}" type="slidenum">
              <a:rPr lang="en-US" smtClean="0"/>
              <a:t>‹#›</a:t>
            </a:fld>
            <a:endParaRPr lang="en-US"/>
          </a:p>
        </p:txBody>
      </p:sp>
    </p:spTree>
    <p:extLst>
      <p:ext uri="{BB962C8B-B14F-4D97-AF65-F5344CB8AC3E}">
        <p14:creationId xmlns:p14="http://schemas.microsoft.com/office/powerpoint/2010/main" val="88386674"/>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Lst>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0F5E80-111F-4CCE-9B96-8EE5EDB029DC}" type="datetimeFigureOut">
              <a:rPr lang="en-US" smtClean="0"/>
              <a:t>5/27/2024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1C9FB6E0-88B4-49C8-B30D-CC78A9946465}" type="slidenum">
              <a:rPr lang="en-US" smtClean="0"/>
              <a:t>‹#›</a:t>
            </a:fld>
            <a:endParaRPr lang="en-US"/>
          </a:p>
        </p:txBody>
      </p:sp>
    </p:spTree>
    <p:extLst>
      <p:ext uri="{BB962C8B-B14F-4D97-AF65-F5344CB8AC3E}">
        <p14:creationId xmlns:p14="http://schemas.microsoft.com/office/powerpoint/2010/main" val="2439453845"/>
      </p:ext>
    </p:extLst>
  </p:cSld>
  <p:clrMap bg1="dk1" tx1="lt1" bg2="dk2" tx2="lt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 id="2147483994" r:id="rId17"/>
  </p:sldLayoutIdLst>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C0F5E80-111F-4CCE-9B96-8EE5EDB029DC}" type="datetimeFigureOut">
              <a:rPr lang="en-US" smtClean="0"/>
              <a:t>5/27/2024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C9FB6E0-88B4-49C8-B30D-CC78A9946465}" type="slidenum">
              <a:rPr lang="en-US" smtClean="0"/>
              <a:t>‹#›</a:t>
            </a:fld>
            <a:endParaRPr lang="en-US"/>
          </a:p>
        </p:txBody>
      </p:sp>
    </p:spTree>
    <p:extLst>
      <p:ext uri="{BB962C8B-B14F-4D97-AF65-F5344CB8AC3E}">
        <p14:creationId xmlns:p14="http://schemas.microsoft.com/office/powerpoint/2010/main" val="1020512578"/>
      </p:ext>
    </p:extLst>
  </p:cSld>
  <p:clrMap bg1="dk1" tx1="lt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Lst>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C0F5E80-111F-4CCE-9B96-8EE5EDB029DC}" type="datetimeFigureOut">
              <a:rPr lang="en-US" smtClean="0"/>
              <a:t>5/27/2024</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C9FB6E0-88B4-49C8-B30D-CC78A9946465}"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398126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C0F5E80-111F-4CCE-9B96-8EE5EDB029DC}" type="datetimeFigureOut">
              <a:rPr lang="en-US" smtClean="0"/>
              <a:t>5/27/2024</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1C9FB6E0-88B4-49C8-B30D-CC78A9946465}" type="slidenum">
              <a:rPr lang="en-US" smtClean="0"/>
              <a:t>‹#›</a:t>
            </a:fld>
            <a:endParaRPr lang="en-US"/>
          </a:p>
        </p:txBody>
      </p:sp>
    </p:spTree>
    <p:extLst>
      <p:ext uri="{BB962C8B-B14F-4D97-AF65-F5344CB8AC3E}">
        <p14:creationId xmlns:p14="http://schemas.microsoft.com/office/powerpoint/2010/main" val="657816831"/>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hyperlink" Target="https://www.britannica.com/science/pollution-environment" TargetMode="Externa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hyperlink" Target="https://www.conservationinstitute.org/water-pollution-facts/" TargetMode="External"/><Relationship Id="rId2" Type="http://schemas.openxmlformats.org/officeDocument/2006/relationships/image" Target="../media/image20.jpe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716F4EF4-EBD9-7DEE-95E7-7771049C2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8881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9738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F0B31-4310-D209-130E-1AF62F096C7B}"/>
              </a:ext>
            </a:extLst>
          </p:cNvPr>
          <p:cNvSpPr>
            <a:spLocks noGrp="1"/>
          </p:cNvSpPr>
          <p:nvPr>
            <p:ph type="title"/>
          </p:nvPr>
        </p:nvSpPr>
        <p:spPr>
          <a:xfrm>
            <a:off x="1146705" y="720762"/>
            <a:ext cx="9083817" cy="958567"/>
          </a:xfrm>
        </p:spPr>
        <p:txBody>
          <a:bodyPr>
            <a:normAutofit/>
          </a:bodyPr>
          <a:lstStyle/>
          <a:p>
            <a:r>
              <a:rPr lang="en-US" sz="5400" dirty="0">
                <a:latin typeface="Baskerville Old Face" panose="02020602080505020303" pitchFamily="18" charset="0"/>
              </a:rPr>
              <a:t> </a:t>
            </a:r>
            <a:r>
              <a:rPr lang="en-US" sz="5400" b="1" dirty="0">
                <a:latin typeface="Baskerville Old Face" panose="02020602080505020303" pitchFamily="18" charset="0"/>
              </a:rPr>
              <a:t>THERMAL POLLUTION</a:t>
            </a:r>
          </a:p>
        </p:txBody>
      </p:sp>
      <p:pic>
        <p:nvPicPr>
          <p:cNvPr id="2050" name="Picture 2">
            <a:extLst>
              <a:ext uri="{FF2B5EF4-FFF2-40B4-BE49-F238E27FC236}">
                <a16:creationId xmlns:a16="http://schemas.microsoft.com/office/drawing/2014/main" id="{F5133A53-878B-F248-9B47-C00A474EE3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03981" y="2245170"/>
            <a:ext cx="5145740" cy="389206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3A3979-6F5D-8F31-8AE9-93580714EC77}"/>
              </a:ext>
            </a:extLst>
          </p:cNvPr>
          <p:cNvSpPr>
            <a:spLocks noGrp="1"/>
          </p:cNvSpPr>
          <p:nvPr>
            <p:ph type="body" sz="half" idx="2"/>
          </p:nvPr>
        </p:nvSpPr>
        <p:spPr>
          <a:xfrm>
            <a:off x="1146705" y="2245170"/>
            <a:ext cx="4741315" cy="4101843"/>
          </a:xfrm>
        </p:spPr>
        <p:txBody>
          <a:bodyPr>
            <a:normAutofit/>
          </a:bodyPr>
          <a:lstStyle/>
          <a:p>
            <a:pPr algn="just"/>
            <a:r>
              <a:rPr lang="en-US" sz="2000" b="0" i="0" dirty="0">
                <a:solidFill>
                  <a:srgbClr val="1A1A1A"/>
                </a:solidFill>
                <a:effectLst/>
                <a:latin typeface="Georgia" panose="02040502050405020303" pitchFamily="18" charset="0"/>
              </a:rPr>
              <a:t>Thermal pollution is the addition of heat to a cool environment, and it is caused by water or air used as cooling fluids in power plants and manufacturing that becomes heated in the process. Heated cooling water from power plants may be 15 ˚C (27 ˚F) hotter than lake or stream water, which increases metabolic rates in fishes and reduces the amount of dissolved oxygen that the water may hold. In extreme cases, it can be hot enough to burn animal tissues.</a:t>
            </a:r>
            <a:endParaRPr lang="en-US" sz="2000" dirty="0"/>
          </a:p>
        </p:txBody>
      </p:sp>
      <p:sp>
        <p:nvSpPr>
          <p:cNvPr id="5" name="Title 1">
            <a:extLst>
              <a:ext uri="{FF2B5EF4-FFF2-40B4-BE49-F238E27FC236}">
                <a16:creationId xmlns:a16="http://schemas.microsoft.com/office/drawing/2014/main" id="{7E9DE4F0-1882-8B2C-61E4-178D9E6A6B1B}"/>
              </a:ext>
            </a:extLst>
          </p:cNvPr>
          <p:cNvSpPr txBox="1">
            <a:spLocks/>
          </p:cNvSpPr>
          <p:nvPr/>
        </p:nvSpPr>
        <p:spPr>
          <a:xfrm>
            <a:off x="742279" y="609600"/>
            <a:ext cx="5353722" cy="1639884"/>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32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dirty="0">
                <a:latin typeface="Baskerville Old Face" panose="02020602080505020303" pitchFamily="18" charset="0"/>
              </a:rPr>
              <a:t>  </a:t>
            </a:r>
            <a:endParaRPr lang="en-US" sz="5400" b="1" dirty="0">
              <a:latin typeface="Baskerville Old Face" panose="02020602080505020303" pitchFamily="18" charset="0"/>
            </a:endParaRPr>
          </a:p>
        </p:txBody>
      </p:sp>
    </p:spTree>
    <p:extLst>
      <p:ext uri="{BB962C8B-B14F-4D97-AF65-F5344CB8AC3E}">
        <p14:creationId xmlns:p14="http://schemas.microsoft.com/office/powerpoint/2010/main" val="24470148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933765-EE82-1C5C-639C-E65BD642F2E2}"/>
              </a:ext>
            </a:extLst>
          </p:cNvPr>
          <p:cNvSpPr>
            <a:spLocks noGrp="1"/>
          </p:cNvSpPr>
          <p:nvPr>
            <p:ph type="title"/>
          </p:nvPr>
        </p:nvSpPr>
        <p:spPr>
          <a:xfrm>
            <a:off x="1857179" y="763792"/>
            <a:ext cx="10567903" cy="6188507"/>
          </a:xfrm>
        </p:spPr>
        <p:txBody>
          <a:bodyPr/>
          <a:lstStyle/>
          <a:p>
            <a:br>
              <a:rPr lang="en-US" dirty="0"/>
            </a:br>
            <a:br>
              <a:rPr lang="en-US" dirty="0"/>
            </a:br>
            <a:br>
              <a:rPr lang="en-US" dirty="0"/>
            </a:br>
            <a:r>
              <a:rPr lang="en-US" dirty="0"/>
              <a:t>  </a:t>
            </a:r>
            <a:br>
              <a:rPr lang="en-US" dirty="0"/>
            </a:br>
            <a:r>
              <a:rPr lang="en-US" dirty="0"/>
              <a:t>  </a:t>
            </a:r>
            <a:r>
              <a:rPr lang="en-US" sz="9600" dirty="0">
                <a:latin typeface="Baskerville Old Face" panose="02020602080505020303" pitchFamily="18" charset="0"/>
              </a:rPr>
              <a:t>THANK YOU</a:t>
            </a:r>
          </a:p>
        </p:txBody>
      </p:sp>
      <p:pic>
        <p:nvPicPr>
          <p:cNvPr id="1026" name="Picture 2">
            <a:extLst>
              <a:ext uri="{FF2B5EF4-FFF2-40B4-BE49-F238E27FC236}">
                <a16:creationId xmlns:a16="http://schemas.microsoft.com/office/drawing/2014/main" id="{678DC7B7-B74D-E0C5-F28A-E3D080467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576"/>
            <a:ext cx="12725745" cy="7379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9875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026"/>
                                        </p:tgtEl>
                                        <p:attrNameLst>
                                          <p:attrName>fillcolor</p:attrName>
                                        </p:attrNameLst>
                                      </p:cBhvr>
                                      <p:to>
                                        <a:schemeClr val="accent2"/>
                                      </p:to>
                                    </p:animClr>
                                    <p:set>
                                      <p:cBhvr>
                                        <p:cTn id="7" dur="2000" fill="hold"/>
                                        <p:tgtEl>
                                          <p:spTgt spid="1026"/>
                                        </p:tgtEl>
                                        <p:attrNameLst>
                                          <p:attrName>fill.type</p:attrName>
                                        </p:attrNameLst>
                                      </p:cBhvr>
                                      <p:to>
                                        <p:strVal val="solid"/>
                                      </p:to>
                                    </p:set>
                                    <p:set>
                                      <p:cBhvr>
                                        <p:cTn id="8" dur="2000" fill="hold"/>
                                        <p:tgtEl>
                                          <p:spTgt spid="102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178C5-1BDE-32F1-2B64-359F1D89B180}"/>
              </a:ext>
            </a:extLst>
          </p:cNvPr>
          <p:cNvSpPr>
            <a:spLocks noGrp="1"/>
          </p:cNvSpPr>
          <p:nvPr>
            <p:ph type="ctrTitle"/>
          </p:nvPr>
        </p:nvSpPr>
        <p:spPr>
          <a:xfrm>
            <a:off x="1599304" y="982513"/>
            <a:ext cx="9144000" cy="1480987"/>
          </a:xfrm>
        </p:spPr>
        <p:txBody>
          <a:bodyPr>
            <a:normAutofit/>
          </a:bodyPr>
          <a:lstStyle/>
          <a:p>
            <a:r>
              <a:rPr lang="en-US" dirty="0"/>
              <a:t>           </a:t>
            </a:r>
            <a:r>
              <a:rPr lang="en-US" sz="6000" b="1" dirty="0">
                <a:latin typeface="Baskerville Old Face" panose="02020602080505020303" pitchFamily="18" charset="0"/>
              </a:rPr>
              <a:t>POLLUTION</a:t>
            </a:r>
          </a:p>
        </p:txBody>
      </p:sp>
      <p:sp>
        <p:nvSpPr>
          <p:cNvPr id="3" name="Subtitle 2">
            <a:extLst>
              <a:ext uri="{FF2B5EF4-FFF2-40B4-BE49-F238E27FC236}">
                <a16:creationId xmlns:a16="http://schemas.microsoft.com/office/drawing/2014/main" id="{4331A52A-7279-BADF-62C5-46D9AEE4A364}"/>
              </a:ext>
            </a:extLst>
          </p:cNvPr>
          <p:cNvSpPr>
            <a:spLocks noGrp="1"/>
          </p:cNvSpPr>
          <p:nvPr>
            <p:ph type="subTitle" idx="1"/>
          </p:nvPr>
        </p:nvSpPr>
        <p:spPr>
          <a:xfrm>
            <a:off x="1179755" y="3067264"/>
            <a:ext cx="9144000" cy="2397619"/>
          </a:xfrm>
        </p:spPr>
        <p:txBody>
          <a:bodyPr>
            <a:normAutofit/>
          </a:bodyPr>
          <a:lstStyle/>
          <a:p>
            <a:endParaRPr lang="en-US" b="0" i="0" u="sng" dirty="0">
              <a:solidFill>
                <a:schemeClr val="tx1">
                  <a:lumMod val="85000"/>
                  <a:lumOff val="15000"/>
                </a:schemeClr>
              </a:solidFill>
              <a:effectLst/>
              <a:latin typeface="Georgia" panose="02040502050405020303" pitchFamily="18" charset="0"/>
              <a:hlinkClick r:id="rId2">
                <a:extLst>
                  <a:ext uri="{A12FA001-AC4F-418D-AE19-62706E023703}">
                    <ahyp:hlinkClr xmlns:ahyp="http://schemas.microsoft.com/office/drawing/2018/hyperlinkcolor" val="tx"/>
                  </a:ext>
                </a:extLst>
              </a:hlinkClick>
            </a:endParaRPr>
          </a:p>
          <a:p>
            <a:r>
              <a:rPr lang="en-US" b="0" i="0" u="sng" dirty="0">
                <a:solidFill>
                  <a:schemeClr val="accent1">
                    <a:lumMod val="50000"/>
                    <a:lumOff val="50000"/>
                  </a:schemeClr>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Pollution</a:t>
            </a:r>
            <a:r>
              <a:rPr lang="en-US" b="0" i="0" dirty="0">
                <a:solidFill>
                  <a:schemeClr val="accent1">
                    <a:lumMod val="50000"/>
                    <a:lumOff val="50000"/>
                  </a:schemeClr>
                </a:solidFill>
                <a:effectLst/>
                <a:latin typeface="Georgia" panose="02040502050405020303" pitchFamily="18" charset="0"/>
              </a:rPr>
              <a:t> can be described as a nutrient or substance that is out of place. More specifically, however, it is the addition of any substance (solid, liquid, or gas) or any form of energy (such as heat, sound, or radioactivity) to the environment at a rate faster than it can be dispersed, diluted, decomposed, recycled, or stored in some harmless form. This infographic defines seven major types of pollution and summarizes the issues connected to them.</a:t>
            </a:r>
            <a:endParaRPr lang="en-US" dirty="0">
              <a:solidFill>
                <a:schemeClr val="accent1">
                  <a:lumMod val="50000"/>
                  <a:lumOff val="50000"/>
                </a:schemeClr>
              </a:solidFill>
            </a:endParaRPr>
          </a:p>
        </p:txBody>
      </p:sp>
    </p:spTree>
    <p:extLst>
      <p:ext uri="{BB962C8B-B14F-4D97-AF65-F5344CB8AC3E}">
        <p14:creationId xmlns:p14="http://schemas.microsoft.com/office/powerpoint/2010/main" val="42342969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7AE8-1289-A015-445C-4F6C8690EB50}"/>
              </a:ext>
            </a:extLst>
          </p:cNvPr>
          <p:cNvSpPr>
            <a:spLocks noGrp="1"/>
          </p:cNvSpPr>
          <p:nvPr>
            <p:ph type="title"/>
          </p:nvPr>
        </p:nvSpPr>
        <p:spPr>
          <a:xfrm>
            <a:off x="2406333" y="235931"/>
            <a:ext cx="8189950" cy="968926"/>
          </a:xfrm>
        </p:spPr>
        <p:txBody>
          <a:bodyPr>
            <a:normAutofit fontScale="90000"/>
          </a:bodyPr>
          <a:lstStyle/>
          <a:p>
            <a:r>
              <a:rPr lang="en-US" sz="5400" dirty="0">
                <a:latin typeface="Baskerville Old Face" panose="02020602080505020303" pitchFamily="18" charset="0"/>
              </a:rPr>
              <a:t> </a:t>
            </a:r>
            <a:br>
              <a:rPr lang="en-US" sz="5400" dirty="0">
                <a:latin typeface="Baskerville Old Face" panose="02020602080505020303" pitchFamily="18" charset="0"/>
              </a:rPr>
            </a:br>
            <a:br>
              <a:rPr lang="en-US" sz="5400" dirty="0">
                <a:latin typeface="Baskerville Old Face" panose="02020602080505020303" pitchFamily="18" charset="0"/>
              </a:rPr>
            </a:br>
            <a:r>
              <a:rPr lang="en-US" sz="5400" dirty="0">
                <a:latin typeface="Baskerville Old Face" panose="02020602080505020303" pitchFamily="18" charset="0"/>
              </a:rPr>
              <a:t>TYPES OF POLLUTION</a:t>
            </a:r>
          </a:p>
        </p:txBody>
      </p:sp>
      <p:sp>
        <p:nvSpPr>
          <p:cNvPr id="3" name="Content Placeholder 2">
            <a:extLst>
              <a:ext uri="{FF2B5EF4-FFF2-40B4-BE49-F238E27FC236}">
                <a16:creationId xmlns:a16="http://schemas.microsoft.com/office/drawing/2014/main" id="{18277F2C-B123-5C29-885D-940771CB9E69}"/>
              </a:ext>
            </a:extLst>
          </p:cNvPr>
          <p:cNvSpPr>
            <a:spLocks noGrp="1"/>
          </p:cNvSpPr>
          <p:nvPr>
            <p:ph idx="1"/>
          </p:nvPr>
        </p:nvSpPr>
        <p:spPr>
          <a:xfrm>
            <a:off x="1968650" y="2366682"/>
            <a:ext cx="6035040" cy="4034118"/>
          </a:xfrm>
        </p:spPr>
        <p:txBody>
          <a:bodyPr>
            <a:noAutofit/>
          </a:bodyPr>
          <a:lstStyle/>
          <a:p>
            <a:r>
              <a:rPr lang="en-US" sz="3200" dirty="0">
                <a:latin typeface="Baskerville Old Face" panose="02020602080505020303" pitchFamily="18" charset="0"/>
              </a:rPr>
              <a:t>  Land pollution</a:t>
            </a:r>
          </a:p>
          <a:p>
            <a:r>
              <a:rPr lang="en-US" sz="3200" dirty="0">
                <a:latin typeface="Baskerville Old Face" panose="02020602080505020303" pitchFamily="18" charset="0"/>
              </a:rPr>
              <a:t>  Air pollution</a:t>
            </a:r>
          </a:p>
          <a:p>
            <a:r>
              <a:rPr lang="en-US" sz="3200" dirty="0">
                <a:latin typeface="Baskerville Old Face" panose="02020602080505020303" pitchFamily="18" charset="0"/>
              </a:rPr>
              <a:t>  Water  pollution</a:t>
            </a:r>
          </a:p>
          <a:p>
            <a:r>
              <a:rPr lang="en-US" sz="3200" dirty="0">
                <a:latin typeface="Baskerville Old Face" panose="02020602080505020303" pitchFamily="18" charset="0"/>
              </a:rPr>
              <a:t>  Noise pollution</a:t>
            </a:r>
          </a:p>
          <a:p>
            <a:r>
              <a:rPr lang="en-US" sz="3200" dirty="0">
                <a:latin typeface="Baskerville Old Face" panose="02020602080505020303" pitchFamily="18" charset="0"/>
              </a:rPr>
              <a:t>  Plastic pollution</a:t>
            </a:r>
          </a:p>
          <a:p>
            <a:r>
              <a:rPr lang="en-US" sz="3200" dirty="0">
                <a:latin typeface="Baskerville Old Face" panose="02020602080505020303" pitchFamily="18" charset="0"/>
              </a:rPr>
              <a:t>  Light pollution</a:t>
            </a:r>
          </a:p>
          <a:p>
            <a:r>
              <a:rPr lang="en-US" sz="3200" dirty="0">
                <a:latin typeface="Baskerville Old Face" panose="02020602080505020303" pitchFamily="18" charset="0"/>
              </a:rPr>
              <a:t>  Thermal pollution</a:t>
            </a:r>
          </a:p>
          <a:p>
            <a:endParaRPr lang="en-US" sz="3200" dirty="0">
              <a:latin typeface="Baskerville Old Face" panose="02020602080505020303" pitchFamily="18" charset="0"/>
            </a:endParaRPr>
          </a:p>
          <a:p>
            <a:endParaRPr lang="en-US" sz="3200" dirty="0">
              <a:latin typeface="Baskerville Old Face" panose="02020602080505020303" pitchFamily="18" charset="0"/>
            </a:endParaRPr>
          </a:p>
          <a:p>
            <a:endParaRPr lang="en-US" sz="3200" dirty="0">
              <a:latin typeface="Baskerville Old Face" panose="02020602080505020303" pitchFamily="18" charset="0"/>
            </a:endParaRPr>
          </a:p>
          <a:p>
            <a:endParaRPr lang="en-US" sz="3200" dirty="0">
              <a:latin typeface="Baskerville Old Face" panose="02020602080505020303" pitchFamily="18" charset="0"/>
            </a:endParaRPr>
          </a:p>
        </p:txBody>
      </p:sp>
    </p:spTree>
    <p:extLst>
      <p:ext uri="{BB962C8B-B14F-4D97-AF65-F5344CB8AC3E}">
        <p14:creationId xmlns:p14="http://schemas.microsoft.com/office/powerpoint/2010/main" val="4834478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25D2-5CAD-C95F-CBE2-1DFA292D0980}"/>
              </a:ext>
            </a:extLst>
          </p:cNvPr>
          <p:cNvSpPr>
            <a:spLocks noGrp="1"/>
          </p:cNvSpPr>
          <p:nvPr>
            <p:ph type="title"/>
          </p:nvPr>
        </p:nvSpPr>
        <p:spPr>
          <a:xfrm>
            <a:off x="1312433" y="505610"/>
            <a:ext cx="9342326" cy="1183342"/>
          </a:xfrm>
        </p:spPr>
        <p:txBody>
          <a:bodyPr>
            <a:normAutofit/>
          </a:bodyPr>
          <a:lstStyle/>
          <a:p>
            <a:r>
              <a:rPr lang="en-US" sz="5400" dirty="0">
                <a:latin typeface="Baskerville Old Face" panose="02020602080505020303" pitchFamily="18" charset="0"/>
              </a:rPr>
              <a:t> LAND POLLUTION</a:t>
            </a:r>
          </a:p>
        </p:txBody>
      </p:sp>
      <p:pic>
        <p:nvPicPr>
          <p:cNvPr id="2050" name="Picture 2" descr="trash dump environment">
            <a:extLst>
              <a:ext uri="{FF2B5EF4-FFF2-40B4-BE49-F238E27FC236}">
                <a16:creationId xmlns:a16="http://schemas.microsoft.com/office/drawing/2014/main" id="{474D000C-B238-A2BD-C131-E188CCA053C8}"/>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30751" r="30751"/>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18E9E225-C749-394D-4E19-EF83833E3BCD}"/>
              </a:ext>
            </a:extLst>
          </p:cNvPr>
          <p:cNvSpPr>
            <a:spLocks noGrp="1"/>
          </p:cNvSpPr>
          <p:nvPr>
            <p:ph type="body" sz="half" idx="2"/>
          </p:nvPr>
        </p:nvSpPr>
        <p:spPr>
          <a:xfrm>
            <a:off x="1060318" y="1506072"/>
            <a:ext cx="5491088" cy="4641924"/>
          </a:xfrm>
        </p:spPr>
        <p:txBody>
          <a:bodyPr>
            <a:normAutofit/>
          </a:bodyPr>
          <a:lstStyle/>
          <a:p>
            <a:endParaRPr lang="en-US" b="0" i="0" dirty="0">
              <a:effectLst/>
              <a:latin typeface="Trebuchet"/>
            </a:endParaRPr>
          </a:p>
          <a:p>
            <a:pPr algn="just"/>
            <a:r>
              <a:rPr lang="en-US" sz="2000" b="0" i="0" dirty="0">
                <a:effectLst/>
                <a:latin typeface="Trebuchet"/>
              </a:rPr>
              <a:t>The basic definition of land pollution is the destruction and contamination of the land through the direct and indirect actions of humans. The pollution results in changes to the land, such as soil erosion. Some of the changes are irreversible, while others are not.</a:t>
            </a:r>
          </a:p>
          <a:p>
            <a:pPr algn="just"/>
            <a:r>
              <a:rPr lang="en-US" sz="2100" b="0" i="0" dirty="0">
                <a:effectLst/>
                <a:latin typeface="Trebuchet"/>
              </a:rPr>
              <a:t>The effects of land pollution do not necessarily appear overnight. It is the result of long-term destruction from human activities. For instance, the </a:t>
            </a:r>
            <a:r>
              <a:rPr lang="en-US" sz="2100" b="0" i="0" u="none" strike="noStrike" dirty="0">
                <a:solidFill>
                  <a:schemeClr val="tx1">
                    <a:lumMod val="85000"/>
                    <a:lumOff val="15000"/>
                  </a:schemeClr>
                </a:solidFill>
                <a:effectLst/>
                <a:latin typeface="Trebuchet"/>
                <a:hlinkClick r:id="rId3">
                  <a:extLst>
                    <a:ext uri="{A12FA001-AC4F-418D-AE19-62706E023703}">
                      <ahyp:hlinkClr xmlns:ahyp="http://schemas.microsoft.com/office/drawing/2018/hyperlinkcolor" val="tx"/>
                    </a:ext>
                  </a:extLst>
                </a:hlinkClick>
              </a:rPr>
              <a:t>damage</a:t>
            </a:r>
            <a:r>
              <a:rPr lang="en-US" sz="2100" b="0" i="0" dirty="0">
                <a:effectLst/>
                <a:latin typeface="Trebuchet"/>
              </a:rPr>
              <a:t> from chemicals from an oil spill can take months or even years to be fully realized.</a:t>
            </a:r>
            <a:endParaRPr lang="en-US" sz="2100" dirty="0"/>
          </a:p>
        </p:txBody>
      </p:sp>
    </p:spTree>
    <p:extLst>
      <p:ext uri="{BB962C8B-B14F-4D97-AF65-F5344CB8AC3E}">
        <p14:creationId xmlns:p14="http://schemas.microsoft.com/office/powerpoint/2010/main" val="8134907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85E8-0F62-95F4-12D6-DD19D6A2AA8D}"/>
              </a:ext>
            </a:extLst>
          </p:cNvPr>
          <p:cNvSpPr>
            <a:spLocks noGrp="1"/>
          </p:cNvSpPr>
          <p:nvPr>
            <p:ph type="title"/>
          </p:nvPr>
        </p:nvSpPr>
        <p:spPr>
          <a:xfrm>
            <a:off x="1295399" y="1215614"/>
            <a:ext cx="6241816" cy="1280160"/>
          </a:xfrm>
        </p:spPr>
        <p:txBody>
          <a:bodyPr>
            <a:normAutofit/>
          </a:bodyPr>
          <a:lstStyle/>
          <a:p>
            <a:r>
              <a:rPr lang="en-US" sz="5400" dirty="0">
                <a:latin typeface="Baskerville Old Face" panose="02020602080505020303" pitchFamily="18" charset="0"/>
              </a:rPr>
              <a:t>AIR POLLUTION</a:t>
            </a:r>
          </a:p>
        </p:txBody>
      </p:sp>
      <p:sp>
        <p:nvSpPr>
          <p:cNvPr id="5" name="Text Placeholder 4">
            <a:extLst>
              <a:ext uri="{FF2B5EF4-FFF2-40B4-BE49-F238E27FC236}">
                <a16:creationId xmlns:a16="http://schemas.microsoft.com/office/drawing/2014/main" id="{C581FACF-5CC5-F7F5-8589-84950B82777B}"/>
              </a:ext>
            </a:extLst>
          </p:cNvPr>
          <p:cNvSpPr>
            <a:spLocks noGrp="1"/>
          </p:cNvSpPr>
          <p:nvPr>
            <p:ph type="body" sz="half" idx="2"/>
          </p:nvPr>
        </p:nvSpPr>
        <p:spPr>
          <a:xfrm>
            <a:off x="896470" y="2495774"/>
            <a:ext cx="6095105" cy="3302597"/>
          </a:xfrm>
        </p:spPr>
        <p:txBody>
          <a:bodyPr>
            <a:normAutofit/>
          </a:bodyPr>
          <a:lstStyle/>
          <a:p>
            <a:pPr algn="just"/>
            <a:r>
              <a:rPr lang="en-US" b="0" i="0" dirty="0">
                <a:solidFill>
                  <a:srgbClr val="3C4245"/>
                </a:solidFill>
                <a:effectLst/>
                <a:latin typeface="Noto Sans" panose="020B0502040504020204" pitchFamily="34" charset="0"/>
              </a:rPr>
              <a:t>Air pollution is contamination of the indoor or outdoor environment by any chemical, physical or biological agent that modifies the natural characteristics of the atmosphere</a:t>
            </a:r>
            <a:r>
              <a:rPr lang="en-US" dirty="0">
                <a:solidFill>
                  <a:srgbClr val="3C4245"/>
                </a:solidFill>
                <a:latin typeface="Noto Sans" panose="020B0502040504020204" pitchFamily="34" charset="0"/>
              </a:rPr>
              <a:t>. </a:t>
            </a:r>
            <a:r>
              <a:rPr lang="en-US" b="0" i="0" dirty="0">
                <a:solidFill>
                  <a:srgbClr val="3C4245"/>
                </a:solidFill>
                <a:effectLst/>
                <a:latin typeface="Noto Sans" panose="020B0502040504020204" pitchFamily="34" charset="0"/>
              </a:rPr>
              <a:t>Household combustion devices, motor vehicles, industrial facilities and forest fires are common sources of air pollution. Pollutants of major public health concern include particulate matter, carbon monoxide, ozone, nitrogen dioxide and sulfur dioxide. Outdoor and indoor air pollution cause respiratory and other diseases and are important sources of morbidity and mortality. </a:t>
            </a:r>
          </a:p>
          <a:p>
            <a:endParaRPr lang="en-US" dirty="0"/>
          </a:p>
        </p:txBody>
      </p:sp>
      <p:pic>
        <p:nvPicPr>
          <p:cNvPr id="7174" name="Picture 6">
            <a:extLst>
              <a:ext uri="{FF2B5EF4-FFF2-40B4-BE49-F238E27FC236}">
                <a16:creationId xmlns:a16="http://schemas.microsoft.com/office/drawing/2014/main" id="{7E3F718D-13AB-D437-80A8-34B15B89CAC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9083" r="29083"/>
          <a:stretch>
            <a:fillRect/>
          </a:stretch>
        </p:blipFill>
        <p:spPr bwMode="auto">
          <a:xfrm>
            <a:off x="7537216" y="2033195"/>
            <a:ext cx="3758314" cy="405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8082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mph" presetSubtype="0" fill="hold" nodeType="clickEffect">
                                  <p:stCondLst>
                                    <p:cond delay="0"/>
                                  </p:stCondLst>
                                  <p:childTnLst>
                                    <p:animClr clrSpc="hsl" dir="cw">
                                      <p:cBhvr override="childStyle">
                                        <p:cTn id="12" dur="500" fill="hold"/>
                                        <p:tgtEl>
                                          <p:spTgt spid="5">
                                            <p:txEl>
                                              <p:pRg st="0" end="0"/>
                                            </p:txEl>
                                          </p:spTgt>
                                        </p:tgtEl>
                                        <p:attrNameLst>
                                          <p:attrName>style.color</p:attrName>
                                        </p:attrNameLst>
                                      </p:cBhvr>
                                      <p:by>
                                        <p:hsl h="0" s="12549" l="25098"/>
                                      </p:by>
                                    </p:animClr>
                                    <p:animClr clrSpc="hsl" dir="cw">
                                      <p:cBhvr>
                                        <p:cTn id="13" dur="500" fill="hold"/>
                                        <p:tgtEl>
                                          <p:spTgt spid="5">
                                            <p:txEl>
                                              <p:pRg st="0" end="0"/>
                                            </p:txEl>
                                          </p:spTgt>
                                        </p:tgtEl>
                                        <p:attrNameLst>
                                          <p:attrName>fillcolor</p:attrName>
                                        </p:attrNameLst>
                                      </p:cBhvr>
                                      <p:by>
                                        <p:hsl h="0" s="12549" l="25098"/>
                                      </p:by>
                                    </p:animClr>
                                    <p:animClr clrSpc="hsl" dir="cw">
                                      <p:cBhvr>
                                        <p:cTn id="14" dur="500" fill="hold"/>
                                        <p:tgtEl>
                                          <p:spTgt spid="5">
                                            <p:txEl>
                                              <p:pRg st="0" end="0"/>
                                            </p:txEl>
                                          </p:spTgt>
                                        </p:tgtEl>
                                        <p:attrNameLst>
                                          <p:attrName>stroke.color</p:attrName>
                                        </p:attrNameLst>
                                      </p:cBhvr>
                                      <p:by>
                                        <p:hsl h="0" s="12549" l="25098"/>
                                      </p:by>
                                    </p:animClr>
                                    <p:set>
                                      <p:cBhvr>
                                        <p:cTn id="15"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A760-4971-7ECA-BEA4-84FB89109125}"/>
              </a:ext>
            </a:extLst>
          </p:cNvPr>
          <p:cNvSpPr>
            <a:spLocks noGrp="1"/>
          </p:cNvSpPr>
          <p:nvPr>
            <p:ph type="title"/>
          </p:nvPr>
        </p:nvSpPr>
        <p:spPr>
          <a:xfrm>
            <a:off x="1141409" y="656216"/>
            <a:ext cx="8766383" cy="968189"/>
          </a:xfrm>
        </p:spPr>
        <p:txBody>
          <a:bodyPr>
            <a:normAutofit/>
            <a:scene3d>
              <a:camera prst="orthographicFront"/>
              <a:lightRig rig="soft" dir="t">
                <a:rot lat="0" lon="0" rev="15600000"/>
              </a:lightRig>
            </a:scene3d>
            <a:sp3d extrusionH="57150" prstMaterial="softEdge">
              <a:bevelT w="25400" h="38100"/>
            </a:sp3d>
          </a:bodyPr>
          <a:lstStyle/>
          <a:p>
            <a:r>
              <a:rPr lang="en-US" sz="5400" b="1" cap="none" dirty="0">
                <a:ln/>
                <a:solidFill>
                  <a:schemeClr val="accent4"/>
                </a:solidFill>
              </a:rPr>
              <a:t>   </a:t>
            </a:r>
            <a:r>
              <a:rPr lang="en-US" sz="5400" b="1" cap="none" dirty="0">
                <a:ln/>
                <a:solidFill>
                  <a:schemeClr val="accent4"/>
                </a:solidFill>
                <a:latin typeface="Baskerville Old Face" panose="02020602080505020303" pitchFamily="18" charset="0"/>
              </a:rPr>
              <a:t>WATER POLLUTION</a:t>
            </a:r>
          </a:p>
        </p:txBody>
      </p:sp>
      <p:pic>
        <p:nvPicPr>
          <p:cNvPr id="6148" name="Picture 4">
            <a:extLst>
              <a:ext uri="{FF2B5EF4-FFF2-40B4-BE49-F238E27FC236}">
                <a16:creationId xmlns:a16="http://schemas.microsoft.com/office/drawing/2014/main" id="{E2C89C7E-39F5-3D8B-A6A4-A4F81730FFC1}"/>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3628" r="13628"/>
          <a:stretch>
            <a:fillRect/>
          </a:stretch>
        </p:blipFill>
        <p:spPr bwMode="auto">
          <a:xfrm>
            <a:off x="1000461" y="2170355"/>
            <a:ext cx="4152451" cy="3821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4">
            <a:extLst>
              <a:ext uri="{FF2B5EF4-FFF2-40B4-BE49-F238E27FC236}">
                <a16:creationId xmlns:a16="http://schemas.microsoft.com/office/drawing/2014/main" id="{08583F7B-0A2E-EADE-CE36-3CFD0A8B6C2E}"/>
              </a:ext>
            </a:extLst>
          </p:cNvPr>
          <p:cNvSpPr>
            <a:spLocks noGrp="1"/>
          </p:cNvSpPr>
          <p:nvPr>
            <p:ph type="body" sz="half" idx="2"/>
          </p:nvPr>
        </p:nvSpPr>
        <p:spPr>
          <a:xfrm>
            <a:off x="5690795" y="2033196"/>
            <a:ext cx="5185187" cy="4044876"/>
          </a:xfrm>
        </p:spPr>
        <p:txBody>
          <a:bodyPr>
            <a:normAutofit/>
          </a:bodyPr>
          <a:lstStyle/>
          <a:p>
            <a:pPr algn="just"/>
            <a:r>
              <a:rPr lang="en-US" sz="1800" b="0" i="0" dirty="0">
                <a:solidFill>
                  <a:srgbClr val="2B2B2B"/>
                </a:solidFill>
                <a:effectLst/>
                <a:latin typeface="Bahnschrift" panose="020B0502040204020203" pitchFamily="34" charset="0"/>
              </a:rPr>
              <a:t>Water pollution occurs when harmful substances—often chemicals or microorganisms—contaminate a stream, river, lake, ocean, aquifer, or other body of water, degrading water quality and rendering it toxic to humans or the environment. This widespread problem of water pollution is jeopardizing our health. Unsafe water kills more people each year than war and all other forms of violence combined. Meanwhile, our drinkable water sources are finite: Less than 1 percent of the earth’s freshwater is actually accessible to us. Without action, the challenges will only increase by 2050, when global demand for freshwater is expected to be </a:t>
            </a:r>
            <a:r>
              <a:rPr lang="en-US" sz="1800" dirty="0">
                <a:solidFill>
                  <a:srgbClr val="2B2B2B"/>
                </a:solidFill>
                <a:latin typeface="Bahnschrift" panose="020B0502040204020203" pitchFamily="34" charset="0"/>
              </a:rPr>
              <a:t>one-third greater</a:t>
            </a:r>
            <a:r>
              <a:rPr lang="en-US" sz="1800" b="0" i="0" dirty="0">
                <a:solidFill>
                  <a:srgbClr val="2B2B2B"/>
                </a:solidFill>
                <a:effectLst/>
                <a:latin typeface="Bahnschrift" panose="020B0502040204020203" pitchFamily="34" charset="0"/>
              </a:rPr>
              <a:t> than it is now.</a:t>
            </a:r>
          </a:p>
          <a:p>
            <a:pPr algn="just"/>
            <a:endParaRPr lang="en-US" dirty="0"/>
          </a:p>
        </p:txBody>
      </p:sp>
    </p:spTree>
    <p:extLst>
      <p:ext uri="{BB962C8B-B14F-4D97-AF65-F5344CB8AC3E}">
        <p14:creationId xmlns:p14="http://schemas.microsoft.com/office/powerpoint/2010/main" val="16062674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D301-77CC-DFAE-05D9-42FC392973EB}"/>
              </a:ext>
            </a:extLst>
          </p:cNvPr>
          <p:cNvSpPr>
            <a:spLocks noGrp="1"/>
          </p:cNvSpPr>
          <p:nvPr>
            <p:ph type="title"/>
          </p:nvPr>
        </p:nvSpPr>
        <p:spPr>
          <a:xfrm>
            <a:off x="1141412" y="609600"/>
            <a:ext cx="7346372" cy="1639886"/>
          </a:xfrm>
        </p:spPr>
        <p:txBody>
          <a:bodyPr>
            <a:normAutofit/>
          </a:bodyPr>
          <a:lstStyle/>
          <a:p>
            <a:r>
              <a:rPr lang="en-US" dirty="0"/>
              <a:t>   </a:t>
            </a:r>
            <a:r>
              <a:rPr lang="en-US" sz="5400" b="1" dirty="0">
                <a:latin typeface="Baskerville Old Face" panose="02020602080505020303" pitchFamily="18" charset="0"/>
              </a:rPr>
              <a:t>NOISE POLLUTION</a:t>
            </a:r>
          </a:p>
        </p:txBody>
      </p:sp>
      <p:pic>
        <p:nvPicPr>
          <p:cNvPr id="5122" name="Picture 2">
            <a:extLst>
              <a:ext uri="{FF2B5EF4-FFF2-40B4-BE49-F238E27FC236}">
                <a16:creationId xmlns:a16="http://schemas.microsoft.com/office/drawing/2014/main" id="{CE6872DA-918A-3D42-BC38-C4731BF3E8CB}"/>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6398" r="26398"/>
          <a:stretch>
            <a:fillRect/>
          </a:stretch>
        </p:blipFill>
        <p:spPr bwMode="auto">
          <a:xfrm>
            <a:off x="6949440" y="2249486"/>
            <a:ext cx="4765638" cy="4258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779BCA1-0C5B-C820-1C87-D6C962BCCFEE}"/>
              </a:ext>
            </a:extLst>
          </p:cNvPr>
          <p:cNvSpPr>
            <a:spLocks noGrp="1"/>
          </p:cNvSpPr>
          <p:nvPr>
            <p:ph type="body" sz="half" idx="2"/>
          </p:nvPr>
        </p:nvSpPr>
        <p:spPr>
          <a:xfrm>
            <a:off x="1141410" y="2249486"/>
            <a:ext cx="5528331" cy="3541714"/>
          </a:xfrm>
        </p:spPr>
        <p:txBody>
          <a:bodyPr>
            <a:normAutofit fontScale="92500" lnSpcReduction="20000"/>
          </a:bodyPr>
          <a:lstStyle/>
          <a:p>
            <a:pPr algn="just"/>
            <a:endParaRPr lang="en-US" dirty="0"/>
          </a:p>
          <a:p>
            <a:pPr algn="just"/>
            <a:r>
              <a:rPr lang="en-US" sz="2000" b="0" i="0" dirty="0">
                <a:solidFill>
                  <a:schemeClr val="accent2"/>
                </a:solidFill>
                <a:effectLst/>
                <a:latin typeface="Georgia" panose="02040502050405020303" pitchFamily="18" charset="0"/>
              </a:rPr>
              <a:t>Noise pollution is unwanted or excessive sound that affects health and environmental quality. It is caused by machines and engines associated with industry, as well as airports and other transportation systems. Noise is problematic because it can cause physical damage to hearing organs in humans and other animals, it produces increased stress levels, and it disrupts ecosystems by driving certain species away and altering the habits of wildlife. Noise pollution occurs primarily on land located close to industry and transportation and at sea, where it emanates from ship engines and sonar</a:t>
            </a:r>
            <a:r>
              <a:rPr lang="en-US" sz="2000" b="0" i="0" dirty="0">
                <a:solidFill>
                  <a:srgbClr val="1A1A1A"/>
                </a:solidFill>
                <a:effectLst/>
                <a:latin typeface="Georgia" panose="02040502050405020303" pitchFamily="18" charset="0"/>
              </a:rPr>
              <a:t>.</a:t>
            </a:r>
            <a:endParaRPr lang="en-US" sz="2000" dirty="0"/>
          </a:p>
        </p:txBody>
      </p:sp>
    </p:spTree>
    <p:extLst>
      <p:ext uri="{BB962C8B-B14F-4D97-AF65-F5344CB8AC3E}">
        <p14:creationId xmlns:p14="http://schemas.microsoft.com/office/powerpoint/2010/main" val="28668886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mph" presetSubtype="0" fill="hold" nodeType="clickEffect">
                                  <p:stCondLst>
                                    <p:cond delay="0"/>
                                  </p:stCondLst>
                                  <p:childTnLst>
                                    <p:anim calcmode="discrete" valueType="str">
                                      <p:cBhvr override="childStyle">
                                        <p:cTn id="11" dur="2000" fill="hold"/>
                                        <p:tgtEl>
                                          <p:spTgt spid="3">
                                            <p:txEl>
                                              <p:pRg st="1" end="1"/>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09C6-DCBD-E776-3FED-72D2570DCDD7}"/>
              </a:ext>
            </a:extLst>
          </p:cNvPr>
          <p:cNvSpPr>
            <a:spLocks noGrp="1"/>
          </p:cNvSpPr>
          <p:nvPr>
            <p:ph type="title"/>
          </p:nvPr>
        </p:nvSpPr>
        <p:spPr>
          <a:xfrm>
            <a:off x="1313534" y="968187"/>
            <a:ext cx="7819707" cy="1075766"/>
          </a:xfrm>
        </p:spPr>
        <p:txBody>
          <a:bodyPr>
            <a:normAutofit/>
          </a:bodyPr>
          <a:lstStyle/>
          <a:p>
            <a:r>
              <a:rPr lang="en-US" sz="5400" dirty="0">
                <a:latin typeface="Baskerville Old Face" panose="02020602080505020303" pitchFamily="18" charset="0"/>
              </a:rPr>
              <a:t>PLASTIC </a:t>
            </a:r>
            <a:r>
              <a:rPr lang="en-US" sz="5400" b="1" dirty="0">
                <a:latin typeface="Baskerville Old Face" panose="02020602080505020303" pitchFamily="18" charset="0"/>
              </a:rPr>
              <a:t>POLLUTION</a:t>
            </a:r>
          </a:p>
        </p:txBody>
      </p:sp>
      <p:pic>
        <p:nvPicPr>
          <p:cNvPr id="4098" name="Picture 2">
            <a:extLst>
              <a:ext uri="{FF2B5EF4-FFF2-40B4-BE49-F238E27FC236}">
                <a16:creationId xmlns:a16="http://schemas.microsoft.com/office/drawing/2014/main" id="{3AC50DF7-21AC-B34C-6559-728ECD4670F8}"/>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2589" b="22589"/>
          <a:stretch>
            <a:fillRect/>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F2EF0E2C-87B0-2F97-0AFE-7B9D39006F2A}"/>
              </a:ext>
            </a:extLst>
          </p:cNvPr>
          <p:cNvSpPr>
            <a:spLocks noGrp="1"/>
          </p:cNvSpPr>
          <p:nvPr>
            <p:ph type="body" sz="half" idx="2"/>
          </p:nvPr>
        </p:nvSpPr>
        <p:spPr/>
        <p:txBody>
          <a:bodyPr>
            <a:normAutofit fontScale="85000" lnSpcReduction="10000"/>
          </a:bodyPr>
          <a:lstStyle/>
          <a:p>
            <a:endParaRPr lang="en-US" b="0" i="0" dirty="0">
              <a:solidFill>
                <a:srgbClr val="1A1A1A"/>
              </a:solidFill>
              <a:effectLst/>
              <a:latin typeface="Georgia" panose="02040502050405020303" pitchFamily="18" charset="0"/>
            </a:endParaRPr>
          </a:p>
          <a:p>
            <a:pPr algn="just"/>
            <a:r>
              <a:rPr lang="en-US" sz="2000" b="0" i="0" dirty="0">
                <a:solidFill>
                  <a:srgbClr val="1A1A1A"/>
                </a:solidFill>
                <a:effectLst/>
                <a:latin typeface="Georgia" panose="02040502050405020303" pitchFamily="18" charset="0"/>
              </a:rPr>
              <a:t>Plastic pollution is the addition of plastic waste to the landscape and waterways. It is caused by manufactured plastics that are not properly disposed of. It is a problem because plastic does not break down easily, the chemical additives in plastic may become endocrine disrupters, plastic waste flows downstream into rivers and oceans (sea life can ingest, choke on, or become trapped in plastic waste), and plastic is a source of polychlorinated biphenyls (PCBs), which are suspected carcinogens.</a:t>
            </a:r>
            <a:endParaRPr lang="en-US" sz="2000" dirty="0"/>
          </a:p>
        </p:txBody>
      </p:sp>
    </p:spTree>
    <p:extLst>
      <p:ext uri="{BB962C8B-B14F-4D97-AF65-F5344CB8AC3E}">
        <p14:creationId xmlns:p14="http://schemas.microsoft.com/office/powerpoint/2010/main" val="33977008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0A9295E7-358F-D4C6-ACFF-8B02A0416899}"/>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4688" r="24688"/>
          <a:stretch>
            <a:fillRect/>
          </a:stretch>
        </p:blipFill>
        <p:spPr bwMode="auto">
          <a:xfrm>
            <a:off x="6747061" y="2549562"/>
            <a:ext cx="4591499" cy="3937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6ACCD5-E6A9-ADD0-15B6-1883EE742D78}"/>
              </a:ext>
            </a:extLst>
          </p:cNvPr>
          <p:cNvSpPr>
            <a:spLocks noGrp="1"/>
          </p:cNvSpPr>
          <p:nvPr>
            <p:ph type="title"/>
          </p:nvPr>
        </p:nvSpPr>
        <p:spPr>
          <a:xfrm>
            <a:off x="1433111" y="774551"/>
            <a:ext cx="9325778" cy="1129554"/>
          </a:xfrm>
        </p:spPr>
        <p:txBody>
          <a:bodyPr>
            <a:normAutofit/>
          </a:bodyPr>
          <a:lstStyle/>
          <a:p>
            <a:r>
              <a:rPr lang="en-US" dirty="0"/>
              <a:t>    </a:t>
            </a:r>
            <a:r>
              <a:rPr lang="en-US" sz="5400" dirty="0">
                <a:latin typeface="Baskerville Old Face" panose="02020602080505020303" pitchFamily="18" charset="0"/>
              </a:rPr>
              <a:t>LIGHT POLLUTION </a:t>
            </a:r>
          </a:p>
        </p:txBody>
      </p:sp>
      <p:sp>
        <p:nvSpPr>
          <p:cNvPr id="3" name="Content Placeholder 2">
            <a:extLst>
              <a:ext uri="{FF2B5EF4-FFF2-40B4-BE49-F238E27FC236}">
                <a16:creationId xmlns:a16="http://schemas.microsoft.com/office/drawing/2014/main" id="{62ABC73C-BEAE-2F90-BCE9-9B82E413F87B}"/>
              </a:ext>
            </a:extLst>
          </p:cNvPr>
          <p:cNvSpPr>
            <a:spLocks noGrp="1"/>
          </p:cNvSpPr>
          <p:nvPr>
            <p:ph type="body" sz="half" idx="2"/>
          </p:nvPr>
        </p:nvSpPr>
        <p:spPr>
          <a:xfrm>
            <a:off x="1744410" y="2468880"/>
            <a:ext cx="4484267" cy="3614570"/>
          </a:xfrm>
        </p:spPr>
        <p:txBody>
          <a:bodyPr>
            <a:normAutofit fontScale="92500" lnSpcReduction="20000"/>
          </a:bodyPr>
          <a:lstStyle/>
          <a:p>
            <a:pPr algn="just"/>
            <a:r>
              <a:rPr lang="en-US" sz="2400" b="0" i="0" dirty="0">
                <a:solidFill>
                  <a:srgbClr val="1A1A1A"/>
                </a:solidFill>
                <a:effectLst/>
                <a:latin typeface="Georgia" panose="02040502050405020303" pitchFamily="18" charset="0"/>
              </a:rPr>
              <a:t>Light pollution is unwanted or excessive light caused by streetlights and illuminated buildings, towers, and other structures. Light pollution changes nighttime visibility of natural features, disorienting migratory animals and fostering bird collisions with lighted towers and buildings.</a:t>
            </a:r>
            <a:endParaRPr lang="en-US" sz="2400" dirty="0"/>
          </a:p>
        </p:txBody>
      </p:sp>
    </p:spTree>
    <p:extLst>
      <p:ext uri="{BB962C8B-B14F-4D97-AF65-F5344CB8AC3E}">
        <p14:creationId xmlns:p14="http://schemas.microsoft.com/office/powerpoint/2010/main" val="39535099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0">
        <p15:prstTrans prst="curtains"/>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Madison">
  <a:themeElements>
    <a:clrScheme name="Madison">
      <a:dk1>
        <a:sysClr val="windowText" lastClr="000000"/>
      </a:dk1>
      <a:lt1>
        <a:sysClr val="window" lastClr="FFFFFF"/>
      </a:lt1>
      <a:dk2>
        <a:srgbClr val="2C2D1F"/>
      </a:dk2>
      <a:lt2>
        <a:srgbClr val="FAF2C5"/>
      </a:lt2>
      <a:accent1>
        <a:srgbClr val="EA9736"/>
      </a:accent1>
      <a:accent2>
        <a:srgbClr val="EACF56"/>
      </a:accent2>
      <a:accent3>
        <a:srgbClr val="77D4D6"/>
      </a:accent3>
      <a:accent4>
        <a:srgbClr val="54AFDC"/>
      </a:accent4>
      <a:accent5>
        <a:srgbClr val="88C363"/>
      </a:accent5>
      <a:accent6>
        <a:srgbClr val="D9D899"/>
      </a:accent6>
      <a:hlink>
        <a:srgbClr val="A7A574"/>
      </a:hlink>
      <a:folHlink>
        <a:srgbClr val="8B887A"/>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9B359FC9-1E88-4883-B31D-CCECAE2A7B38}"/>
    </a:ext>
  </a:ext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4.xml><?xml version="1.0" encoding="utf-8"?>
<a:theme xmlns:a="http://schemas.openxmlformats.org/drawingml/2006/main" name="Theme1">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heme1" id="{24AE3E67-D6F6-430B-8670-76B2DE371A34}" vid="{629EF8EE-8778-4232-918E-1E7BF47F8735}"/>
    </a:ext>
  </a:extLst>
</a:theme>
</file>

<file path=ppt/theme/theme5.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8.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Circuit</Template>
  <TotalTime>137</TotalTime>
  <Words>771</Words>
  <Application>Microsoft Office PowerPoint</Application>
  <PresentationFormat>Widescreen</PresentationFormat>
  <Paragraphs>33</Paragraphs>
  <Slides>11</Slides>
  <Notes>0</Notes>
  <HiddenSlides>0</HiddenSlides>
  <MMClips>0</MMClips>
  <ScaleCrop>false</ScaleCrop>
  <HeadingPairs>
    <vt:vector size="6" baseType="variant">
      <vt:variant>
        <vt:lpstr>Fonts Used</vt:lpstr>
      </vt:variant>
      <vt:variant>
        <vt:i4>18</vt:i4>
      </vt:variant>
      <vt:variant>
        <vt:lpstr>Theme</vt:lpstr>
      </vt:variant>
      <vt:variant>
        <vt:i4>8</vt:i4>
      </vt:variant>
      <vt:variant>
        <vt:lpstr>Slide Titles</vt:lpstr>
      </vt:variant>
      <vt:variant>
        <vt:i4>11</vt:i4>
      </vt:variant>
    </vt:vector>
  </HeadingPairs>
  <TitlesOfParts>
    <vt:vector size="37" baseType="lpstr">
      <vt:lpstr>Arial</vt:lpstr>
      <vt:lpstr>Bahnschrift</vt:lpstr>
      <vt:lpstr>Baskerville Old Face</vt:lpstr>
      <vt:lpstr>Calibri Light</vt:lpstr>
      <vt:lpstr>Century Gothic</vt:lpstr>
      <vt:lpstr>Corbel</vt:lpstr>
      <vt:lpstr>Garamond</vt:lpstr>
      <vt:lpstr>Georgia</vt:lpstr>
      <vt:lpstr>Gill Sans MT</vt:lpstr>
      <vt:lpstr>Impact</vt:lpstr>
      <vt:lpstr>MS Shell Dlg 2</vt:lpstr>
      <vt:lpstr>Noto Sans</vt:lpstr>
      <vt:lpstr>Rockwell</vt:lpstr>
      <vt:lpstr>Trebuchet</vt:lpstr>
      <vt:lpstr>Trebuchet MS</vt:lpstr>
      <vt:lpstr>Wingdings</vt:lpstr>
      <vt:lpstr>Wingdings 2</vt:lpstr>
      <vt:lpstr>Wingdings 3</vt:lpstr>
      <vt:lpstr>Depth</vt:lpstr>
      <vt:lpstr>Madison</vt:lpstr>
      <vt:lpstr>Dividend</vt:lpstr>
      <vt:lpstr>Theme1</vt:lpstr>
      <vt:lpstr>Berlin</vt:lpstr>
      <vt:lpstr>Ion</vt:lpstr>
      <vt:lpstr>Badge</vt:lpstr>
      <vt:lpstr>Atlas</vt:lpstr>
      <vt:lpstr>PowerPoint Presentation</vt:lpstr>
      <vt:lpstr>           POLLUTION</vt:lpstr>
      <vt:lpstr>   TYPES OF POLLUTION</vt:lpstr>
      <vt:lpstr> LAND POLLUTION</vt:lpstr>
      <vt:lpstr>AIR POLLUTION</vt:lpstr>
      <vt:lpstr>   WATER POLLUTION</vt:lpstr>
      <vt:lpstr>   NOISE POLLUTION</vt:lpstr>
      <vt:lpstr>PLASTIC POLLUTION</vt:lpstr>
      <vt:lpstr>    LIGHT POLLUTION </vt:lpstr>
      <vt:lpstr> THERMAL POLLUTION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vampair07@outlook.com</dc:creator>
  <cp:lastModifiedBy>vampair07@outlook.com</cp:lastModifiedBy>
  <cp:revision>3</cp:revision>
  <dcterms:created xsi:type="dcterms:W3CDTF">2024-05-23T09:52:21Z</dcterms:created>
  <dcterms:modified xsi:type="dcterms:W3CDTF">2024-05-27T09:15:08Z</dcterms:modified>
</cp:coreProperties>
</file>